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60" r:id="rId3"/>
    <p:sldId id="257" r:id="rId4"/>
    <p:sldId id="265" r:id="rId5"/>
    <p:sldId id="259" r:id="rId6"/>
    <p:sldId id="261" r:id="rId7"/>
    <p:sldId id="262" r:id="rId8"/>
    <p:sldId id="263" r:id="rId9"/>
    <p:sldId id="266" r:id="rId10"/>
    <p:sldId id="264" r:id="rId11"/>
    <p:sldId id="267" r:id="rId12"/>
  </p:sldIdLst>
  <p:sldSz cx="9144000" cy="6858000" type="screen4x3"/>
  <p:notesSz cx="6858000" cy="9144000"/>
  <p:embeddedFontLst>
    <p:embeddedFont>
      <p:font typeface="Aaron" panose="02020900000000000000" pitchFamily="18" charset="0"/>
      <p:bold r:id="rId13"/>
    </p:embeddedFont>
    <p:embeddedFont>
      <p:font typeface="GreeceBlack" panose="020B0600000000000000" pitchFamily="34" charset="0"/>
      <p:regular r:id="rId14"/>
    </p:embeddedFont>
    <p:embeddedFont>
      <p:font typeface="vtks distress" panose="02000000000000000000" pitchFamily="2" charset="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29" autoAdjust="0"/>
    <p:restoredTop sz="94660"/>
  </p:normalViewPr>
  <p:slideViewPr>
    <p:cSldViewPr>
      <p:cViewPr varScale="1">
        <p:scale>
          <a:sx n="78" d="100"/>
          <a:sy n="78" d="100"/>
        </p:scale>
        <p:origin x="103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C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O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R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T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H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A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S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746" y="12704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9653" y="127613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42276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53624" y="3336359"/>
            <a:ext cx="30111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vtks distress" panose="02000000000000000000" pitchFamily="2" charset="0"/>
              </a:rPr>
              <a:t>14</a:t>
            </a:r>
            <a:r>
              <a:rPr lang="en-US" sz="8000" dirty="0" smtClean="0">
                <a:latin typeface="Aaron" panose="02020900000000000000" pitchFamily="18" charset="0"/>
              </a:rPr>
              <a:t>.</a:t>
            </a:r>
            <a:r>
              <a:rPr lang="en-US" sz="8000" dirty="0" smtClean="0">
                <a:latin typeface="vtks distress" panose="02000000000000000000" pitchFamily="2" charset="0"/>
              </a:rPr>
              <a:t>13</a:t>
            </a:r>
            <a:r>
              <a:rPr lang="en-US" sz="8000" dirty="0" smtClean="0">
                <a:latin typeface="Aaron" panose="02020900000000000000" pitchFamily="18" charset="0"/>
              </a:rPr>
              <a:t>-</a:t>
            </a:r>
            <a:r>
              <a:rPr lang="en-US" sz="8000" dirty="0" smtClean="0">
                <a:latin typeface="vtks distress" panose="02000000000000000000" pitchFamily="2" charset="0"/>
              </a:rPr>
              <a:t>40</a:t>
            </a:r>
            <a:endParaRPr lang="en-US" sz="8000" dirty="0">
              <a:latin typeface="vtks distress" panose="02000000000000000000" pitchFamily="2" charset="0"/>
            </a:endParaRP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A free CD of this message will be available following the service</a:t>
            </a:r>
            <a:endParaRPr lang="en-US" sz="2000" dirty="0">
              <a:latin typeface="vtks distress" panose="02000000000000000000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It will also be available for podcast later this week at calvaryokc.com</a:t>
            </a:r>
            <a:endParaRPr lang="en-US" sz="2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Paraphrase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“If anyone insists are being ignorant, then simply ignore him.”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40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86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All cessationists heed v. 39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40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1771471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All </a:t>
            </a:r>
            <a:r>
              <a:rPr lang="en-US" sz="3600" dirty="0" err="1"/>
              <a:t>charismaniacs</a:t>
            </a:r>
            <a:r>
              <a:rPr lang="en-US" sz="3600" dirty="0"/>
              <a:t> heed v. 40</a:t>
            </a:r>
          </a:p>
        </p:txBody>
      </p:sp>
    </p:spTree>
    <p:extLst>
      <p:ext uri="{BB962C8B-B14F-4D97-AF65-F5344CB8AC3E}">
        <p14:creationId xmlns:p14="http://schemas.microsoft.com/office/powerpoint/2010/main" val="327815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21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Foreigner</a:t>
            </a:r>
            <a:r>
              <a:rPr lang="en-US" sz="3600" dirty="0"/>
              <a:t> </a:t>
            </a:r>
            <a:r>
              <a:rPr lang="en-US" sz="3600" dirty="0" smtClean="0"/>
              <a:t>– </a:t>
            </a:r>
            <a:r>
              <a:rPr lang="en-US" sz="3600" b="1" i="1" cap="all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barbaros</a:t>
            </a:r>
            <a:r>
              <a:rPr lang="en-US" sz="3600" b="1" i="1" cap="all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cap="all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– </a:t>
            </a:r>
            <a:r>
              <a:rPr lang="en-US" sz="3600" i="1" cap="all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barbarian </a:t>
            </a:r>
            <a:endParaRPr lang="en-US" sz="3600" i="1" cap="all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40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67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47884">
            <a:off x="1867313" y="95552"/>
            <a:ext cx="5459895" cy="5632832"/>
          </a:xfrm>
          <a:prstGeom prst="rect">
            <a:avLst/>
          </a:prstGeom>
          <a:effectLst>
            <a:outerShdw blurRad="127000" dist="254000" dir="8100000" algn="tr" rotWithShape="0">
              <a:prstClr val="black">
                <a:alpha val="35000"/>
              </a:prst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grpSp>
        <p:nvGrpSpPr>
          <p:cNvPr id="31" name="Group 30"/>
          <p:cNvGrpSpPr/>
          <p:nvPr/>
        </p:nvGrpSpPr>
        <p:grpSpPr>
          <a:xfrm>
            <a:off x="5236377" y="3041375"/>
            <a:ext cx="493465" cy="1306286"/>
            <a:chOff x="7601891" y="1981200"/>
            <a:chExt cx="493465" cy="1306286"/>
          </a:xfrm>
        </p:grpSpPr>
        <p:sp>
          <p:nvSpPr>
            <p:cNvPr id="22" name="Oval 21"/>
            <p:cNvSpPr/>
            <p:nvPr/>
          </p:nvSpPr>
          <p:spPr>
            <a:xfrm>
              <a:off x="7601891" y="1981200"/>
              <a:ext cx="493465" cy="64225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22" idx="4"/>
            </p:cNvCxnSpPr>
            <p:nvPr/>
          </p:nvCxnSpPr>
          <p:spPr>
            <a:xfrm flipH="1">
              <a:off x="7848623" y="2623457"/>
              <a:ext cx="1" cy="664029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/>
          <p:nvPr/>
        </p:nvCxnSpPr>
        <p:spPr>
          <a:xfrm flipH="1">
            <a:off x="5236377" y="3795052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485762" y="3794605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5233131" y="4273329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482516" y="4268018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5243235" y="2884489"/>
            <a:ext cx="493465" cy="1306286"/>
            <a:chOff x="7601891" y="1981200"/>
            <a:chExt cx="493465" cy="1306286"/>
          </a:xfrm>
        </p:grpSpPr>
        <p:sp>
          <p:nvSpPr>
            <p:cNvPr id="33" name="Oval 32"/>
            <p:cNvSpPr/>
            <p:nvPr/>
          </p:nvSpPr>
          <p:spPr>
            <a:xfrm>
              <a:off x="7601891" y="1981200"/>
              <a:ext cx="493465" cy="64225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33" idx="4"/>
            </p:cNvCxnSpPr>
            <p:nvPr/>
          </p:nvCxnSpPr>
          <p:spPr>
            <a:xfrm flipH="1">
              <a:off x="7848623" y="2623457"/>
              <a:ext cx="1" cy="664029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Connector 34"/>
          <p:cNvCxnSpPr/>
          <p:nvPr/>
        </p:nvCxnSpPr>
        <p:spPr>
          <a:xfrm rot="6000000" flipH="1">
            <a:off x="5089097" y="3158163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800000" flipV="1">
            <a:off x="5608787" y="3122843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5239989" y="4116443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489374" y="4111132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5236360" y="3033684"/>
            <a:ext cx="493465" cy="1306286"/>
            <a:chOff x="7601891" y="1981200"/>
            <a:chExt cx="493465" cy="1306286"/>
          </a:xfrm>
        </p:grpSpPr>
        <p:sp>
          <p:nvSpPr>
            <p:cNvPr id="40" name="Oval 39"/>
            <p:cNvSpPr/>
            <p:nvPr/>
          </p:nvSpPr>
          <p:spPr>
            <a:xfrm>
              <a:off x="7601891" y="1981200"/>
              <a:ext cx="493465" cy="64225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stCxn id="40" idx="4"/>
            </p:cNvCxnSpPr>
            <p:nvPr/>
          </p:nvCxnSpPr>
          <p:spPr>
            <a:xfrm flipH="1">
              <a:off x="7848623" y="2623457"/>
              <a:ext cx="1" cy="664029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Straight Connector 41"/>
          <p:cNvCxnSpPr/>
          <p:nvPr/>
        </p:nvCxnSpPr>
        <p:spPr>
          <a:xfrm flipH="1">
            <a:off x="5236360" y="3787361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85745" y="3786914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5233114" y="4265638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482499" y="4260327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5243235" y="2885185"/>
            <a:ext cx="493465" cy="1306286"/>
            <a:chOff x="7601891" y="1981200"/>
            <a:chExt cx="493465" cy="1306286"/>
          </a:xfrm>
        </p:grpSpPr>
        <p:sp>
          <p:nvSpPr>
            <p:cNvPr id="48" name="Oval 47"/>
            <p:cNvSpPr/>
            <p:nvPr/>
          </p:nvSpPr>
          <p:spPr>
            <a:xfrm>
              <a:off x="7601891" y="1981200"/>
              <a:ext cx="493465" cy="64225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4"/>
            </p:cNvCxnSpPr>
            <p:nvPr/>
          </p:nvCxnSpPr>
          <p:spPr>
            <a:xfrm flipH="1">
              <a:off x="7848623" y="2623457"/>
              <a:ext cx="1" cy="664029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Connector 49"/>
          <p:cNvCxnSpPr/>
          <p:nvPr/>
        </p:nvCxnSpPr>
        <p:spPr>
          <a:xfrm rot="6000000" flipH="1">
            <a:off x="5089097" y="3158859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800000" flipV="1">
            <a:off x="5617954" y="3106810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5239989" y="4117139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489374" y="4111828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5235661" y="3039611"/>
            <a:ext cx="493465" cy="1306286"/>
            <a:chOff x="7601891" y="1981200"/>
            <a:chExt cx="493465" cy="1306286"/>
          </a:xfrm>
        </p:grpSpPr>
        <p:sp>
          <p:nvSpPr>
            <p:cNvPr id="55" name="Oval 54"/>
            <p:cNvSpPr/>
            <p:nvPr/>
          </p:nvSpPr>
          <p:spPr>
            <a:xfrm>
              <a:off x="7601891" y="1981200"/>
              <a:ext cx="493465" cy="64225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>
              <a:stCxn id="55" idx="4"/>
            </p:cNvCxnSpPr>
            <p:nvPr/>
          </p:nvCxnSpPr>
          <p:spPr>
            <a:xfrm flipH="1">
              <a:off x="7848623" y="2623457"/>
              <a:ext cx="1" cy="664029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Straight Connector 56"/>
          <p:cNvCxnSpPr/>
          <p:nvPr/>
        </p:nvCxnSpPr>
        <p:spPr>
          <a:xfrm flipH="1">
            <a:off x="5235661" y="3793288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85046" y="3792841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5232415" y="4271565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481800" y="4266254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/>
          <p:cNvGrpSpPr/>
          <p:nvPr/>
        </p:nvGrpSpPr>
        <p:grpSpPr>
          <a:xfrm>
            <a:off x="5221535" y="2871848"/>
            <a:ext cx="493465" cy="1306286"/>
            <a:chOff x="7601891" y="1981200"/>
            <a:chExt cx="493465" cy="1306286"/>
          </a:xfrm>
        </p:grpSpPr>
        <p:sp>
          <p:nvSpPr>
            <p:cNvPr id="62" name="Oval 61"/>
            <p:cNvSpPr/>
            <p:nvPr/>
          </p:nvSpPr>
          <p:spPr>
            <a:xfrm>
              <a:off x="7601891" y="1981200"/>
              <a:ext cx="493465" cy="64225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/>
            <p:cNvCxnSpPr>
              <a:stCxn id="62" idx="4"/>
            </p:cNvCxnSpPr>
            <p:nvPr/>
          </p:nvCxnSpPr>
          <p:spPr>
            <a:xfrm flipH="1">
              <a:off x="7848623" y="2623457"/>
              <a:ext cx="1" cy="664029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4" name="Straight Connector 63"/>
          <p:cNvCxnSpPr/>
          <p:nvPr/>
        </p:nvCxnSpPr>
        <p:spPr>
          <a:xfrm rot="6000000" flipH="1">
            <a:off x="5088190" y="3145522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800000" flipV="1">
            <a:off x="5621983" y="3103134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5239082" y="4103802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488467" y="4098491"/>
            <a:ext cx="246732" cy="622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40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"/>
                            </p:stCondLst>
                            <p:childTnLst>
                              <p:par>
                                <p:cTn id="5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"/>
                            </p:stCondLst>
                            <p:childTnLst>
                              <p:par>
                                <p:cTn id="79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1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1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1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1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"/>
                            </p:stCondLst>
                            <p:childTnLst>
                              <p:par>
                                <p:cTn id="10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00"/>
                            </p:stCondLst>
                            <p:childTnLst>
                              <p:par>
                                <p:cTn id="13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4" dur="1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1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1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7" dur="1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9" dur="1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2" dur="1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4" dur="1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600"/>
                            </p:stCondLst>
                            <p:childTnLst>
                              <p:par>
                                <p:cTn id="183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4" dur="1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6" dur="1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9" dur="1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1" dur="1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4" dur="1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6" dur="1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9" dur="1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1" dur="1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1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6" dur="1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700"/>
                            </p:stCondLst>
                            <p:childTnLst>
                              <p:par>
                                <p:cTn id="20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800"/>
                            </p:stCondLst>
                            <p:childTnLst>
                              <p:par>
                                <p:cTn id="235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6" dur="1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8" dur="1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1" dur="1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3" dur="1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1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1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1" dur="1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3" dur="1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6" dur="1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8" dur="1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900"/>
                            </p:stCondLst>
                            <p:childTnLst>
                              <p:par>
                                <p:cTn id="26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1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1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0" dur="1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1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0" dur="1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1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1000"/>
                            </p:stCondLst>
                            <p:childTnLst>
                              <p:par>
                                <p:cTn id="287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8" dur="1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0" dur="1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3" dur="1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5" dur="1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8" dur="1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0" dur="1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3" dur="1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5" dur="1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8" dur="1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0" dur="1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1100"/>
                            </p:stCondLst>
                            <p:childTnLst>
                              <p:par>
                                <p:cTn id="3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5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7" dur="1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0" dur="1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2" dur="1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1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7" dur="1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1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5" dur="1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7" dur="1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Savonarola - </a:t>
            </a:r>
            <a:r>
              <a:rPr lang="en-US" sz="3600" dirty="0" smtClean="0"/>
              <a:t>“When </a:t>
            </a:r>
            <a:r>
              <a:rPr lang="en-US" sz="3600" dirty="0"/>
              <a:t>prayer reaches its ultimate, words are impossible</a:t>
            </a:r>
            <a:r>
              <a:rPr lang="en-US" sz="3600" dirty="0" smtClean="0"/>
              <a:t>.”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40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81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Contradiction </a:t>
            </a:r>
            <a:r>
              <a:rPr lang="en-US" sz="3600" dirty="0" smtClean="0">
                <a:latin typeface="Aaron" panose="02020900000000000000" pitchFamily="18" charset="0"/>
              </a:rPr>
              <a:t>#</a:t>
            </a:r>
            <a:r>
              <a:rPr lang="en-US" sz="3600" dirty="0" smtClean="0"/>
              <a:t>1 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40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7536" y="11824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3600" dirty="0"/>
              <a:t>v. 2: tongues is men speaking to God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6405" y="2304871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3600" dirty="0"/>
              <a:t>v. 21: tongues is God speaking to men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3429000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3600" dirty="0" smtClean="0"/>
              <a:t>Understood in the context of Is. 28.11</a:t>
            </a:r>
            <a:endParaRPr lang="en-US" sz="36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00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Contradiction </a:t>
            </a:r>
            <a:r>
              <a:rPr lang="en-US" sz="3600" dirty="0" smtClean="0">
                <a:latin typeface="Aaron" panose="02020900000000000000" pitchFamily="18" charset="0"/>
              </a:rPr>
              <a:t>#2</a:t>
            </a:r>
            <a:r>
              <a:rPr lang="en-US" sz="3600" dirty="0" smtClean="0"/>
              <a:t> 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40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7536" y="11824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3600" dirty="0"/>
              <a:t>v. </a:t>
            </a:r>
            <a:r>
              <a:rPr lang="en-US" sz="3600" dirty="0" smtClean="0"/>
              <a:t>22 - </a:t>
            </a:r>
            <a:r>
              <a:rPr lang="en-US" sz="3600" dirty="0"/>
              <a:t>tongues is a sign for unbelievers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6405" y="2304871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3600" dirty="0"/>
              <a:t>v. </a:t>
            </a:r>
            <a:r>
              <a:rPr lang="en-US" sz="3600" dirty="0" smtClean="0"/>
              <a:t>23 - </a:t>
            </a:r>
            <a:r>
              <a:rPr lang="en-US" sz="3600" dirty="0"/>
              <a:t>tongues is a stumbling block for unbelievers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3981271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3600" dirty="0"/>
              <a:t>Why we call them </a:t>
            </a:r>
            <a:r>
              <a:rPr lang="en-US" sz="3600" dirty="0" smtClean="0"/>
              <a:t>“Believers</a:t>
            </a:r>
            <a:r>
              <a:rPr lang="en-US" sz="3600" dirty="0"/>
              <a:t>' </a:t>
            </a:r>
            <a:r>
              <a:rPr lang="en-US" sz="3600" dirty="0" smtClean="0"/>
              <a:t>Meetings”</a:t>
            </a:r>
            <a:endParaRPr lang="en-US" sz="36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35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Uninformed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idiōtēs</a:t>
            </a:r>
            <a:r>
              <a:rPr lang="en-US" sz="3600" dirty="0"/>
              <a:t> – </a:t>
            </a:r>
            <a:r>
              <a:rPr lang="en-US" sz="3600" i="1" dirty="0"/>
              <a:t>idiot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40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73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Subject</a:t>
            </a:r>
            <a:r>
              <a:rPr lang="en-US" sz="3600" dirty="0"/>
              <a:t> (v. 32)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hupotassō</a:t>
            </a:r>
            <a:r>
              <a:rPr lang="en-US" sz="3600" b="1" cap="all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/>
              <a:t>– </a:t>
            </a:r>
            <a:r>
              <a:rPr lang="en-US" sz="3600" i="1" dirty="0"/>
              <a:t>to place under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40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04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Different views: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40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7536" y="11824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3600" dirty="0" smtClean="0"/>
              <a:t>Male chauvinist scribe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6405" y="1752600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3600" dirty="0" smtClean="0"/>
              <a:t>Women speaking in tongues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28588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3600" dirty="0" smtClean="0"/>
              <a:t>Gender segregated Sanctuary</a:t>
            </a:r>
            <a:endParaRPr lang="en-US" sz="36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37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23" grpId="1"/>
      <p:bldP spid="23" grpId="2"/>
      <p:bldP spid="24" grpId="0"/>
      <p:bldP spid="24" grpId="1"/>
      <p:bldP spid="24" grpId="2"/>
      <p:bldP spid="25" grpId="0"/>
      <p:bldP spid="25" grpId="1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EDAFD617-E102-4751-9410-7C7FDB8F0863}" vid="{B233A1A1-D7F2-447C-A7D5-7DF9B442D7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Corinthians</Template>
  <TotalTime>3211</TotalTime>
  <Words>350</Words>
  <Application>Microsoft Office PowerPoint</Application>
  <PresentationFormat>On-screen Show (4:3)</PresentationFormat>
  <Paragraphs>208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Aaron</vt:lpstr>
      <vt:lpstr>Times New Roman</vt:lpstr>
      <vt:lpstr>GreeceBlack</vt:lpstr>
      <vt:lpstr>Arial</vt:lpstr>
      <vt:lpstr>vtks distress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16</cp:revision>
  <dcterms:created xsi:type="dcterms:W3CDTF">2015-01-30T17:29:34Z</dcterms:created>
  <dcterms:modified xsi:type="dcterms:W3CDTF">2015-02-08T13:19:56Z</dcterms:modified>
</cp:coreProperties>
</file>